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AAFAA0-FDB9-4C5E-A9D5-4C1156516C7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B6AAFAA0-FDB9-4C5E-A9D5-4C1156516C7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AAFAA0-FDB9-4C5E-A9D5-4C1156516C72}"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AAFAA0-FDB9-4C5E-A9D5-4C1156516C72}"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AAFAA0-FDB9-4C5E-A9D5-4C1156516C72}"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AAFAA0-FDB9-4C5E-A9D5-4C1156516C7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AAFAA0-FDB9-4C5E-A9D5-4C1156516C7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4A2B3-01A3-4D1C-9B77-C2EED29B4C5F}"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AAFAA0-FDB9-4C5E-A9D5-4C1156516C72}" type="datetimeFigureOut">
              <a:rPr lang="en-IN" smtClean="0"/>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B4A2B3-01A3-4D1C-9B77-C2EED29B4C5F}"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133" y="1916854"/>
            <a:ext cx="7766936" cy="1646302"/>
          </a:xfrm>
        </p:spPr>
        <p:txBody>
          <a:bodyPr/>
          <a:lstStyle/>
          <a:p>
            <a:r>
              <a:rPr lang="en-IN" sz="4000" dirty="0">
                <a:latin typeface="Aptos ExtraBold" panose="020F0502020204030204" pitchFamily="34" charset="0"/>
              </a:rPr>
              <a:t>NAME:M.VAISHNAVI</a:t>
            </a:r>
            <a:br>
              <a:rPr lang="en-IN" sz="3600" dirty="0"/>
            </a:br>
            <a:endParaRPr lang="en-IN" sz="3600" dirty="0"/>
          </a:p>
        </p:txBody>
      </p:sp>
      <p:sp>
        <p:nvSpPr>
          <p:cNvPr id="5" name="Subtitle 4"/>
          <p:cNvSpPr>
            <a:spLocks noGrp="1"/>
          </p:cNvSpPr>
          <p:nvPr>
            <p:ph type="subTitle" idx="1"/>
          </p:nvPr>
        </p:nvSpPr>
        <p:spPr>
          <a:xfrm>
            <a:off x="-1378373" y="3339633"/>
            <a:ext cx="7766936" cy="1096899"/>
          </a:xfrm>
        </p:spPr>
        <p:txBody>
          <a:bodyPr>
            <a:normAutofit/>
          </a:bodyPr>
          <a:lstStyle/>
          <a:p>
            <a:r>
              <a:rPr lang="en-IN" sz="3200" dirty="0">
                <a:latin typeface="Aptos ExtraBold" panose="020F0502020204030204" pitchFamily="34" charset="0"/>
              </a:rPr>
              <a:t>FINAL PROJECT</a:t>
            </a:r>
            <a:endParaRPr lang="en-IN" sz="3200" dirty="0">
              <a:latin typeface="Aptos ExtraBold"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234315" y="450850"/>
            <a:ext cx="9039860" cy="1479550"/>
          </a:xfrm>
        </p:spPr>
        <p:txBody>
          <a:bodyPr/>
          <a:p>
            <a:r>
              <a:rPr lang="en-IN" altLang="en-US" b="1">
                <a:latin typeface="Adobe Pi Std" panose="05020102010706070708" charset="0"/>
                <a:cs typeface="Adobe Pi Std" panose="05020102010706070708" charset="0"/>
              </a:rPr>
              <a:t>PROJECT LINK</a:t>
            </a:r>
            <a:endParaRPr lang="en-IN" altLang="en-US" b="1">
              <a:latin typeface="Adobe Pi Std" panose="05020102010706070708" charset="0"/>
              <a:cs typeface="Adobe Pi Std" panose="05020102010706070708" charset="0"/>
            </a:endParaRPr>
          </a:p>
        </p:txBody>
      </p:sp>
      <p:sp>
        <p:nvSpPr>
          <p:cNvPr id="3" name="Content Placeholder 2"/>
          <p:cNvSpPr>
            <a:spLocks noGrp="1"/>
          </p:cNvSpPr>
          <p:nvPr>
            <p:ph idx="1"/>
          </p:nvPr>
        </p:nvSpPr>
        <p:spPr/>
        <p:txBody>
          <a:bodyPr/>
          <a:p>
            <a:r>
              <a:rPr lang="en-US" sz="2400">
                <a:latin typeface="Arial Black" panose="020B0A04020102020204" charset="0"/>
                <a:cs typeface="Arial Black" panose="020B0A04020102020204" charset="0"/>
              </a:rPr>
              <a:t>https://www.kaggle.com/code/vaishumurthy/100-ensemble-traffic-prediction-datase/edit</a:t>
            </a:r>
            <a:endParaRPr lang="en-US" sz="2400">
              <a:latin typeface="Arial Black" panose="020B0A04020102020204" charset="0"/>
              <a:cs typeface="Arial Black" panose="020B0A040201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102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29" name="Rectangle 102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30" name="Straight Connector 1029"/>
          <p:cNvCxnSpPr>
            <a:cxnSpLocks noGrp="1" noRot="1" noChangeAspect="1" noMove="1" noResize="1" noEditPoints="1" noAdjustHandles="1" noChangeArrowheads="1" noChangeShapeType="1"/>
          </p:cNvCxnSpPr>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32" name="Straight Connector 1031"/>
          <p:cNvCxnSpPr>
            <a:cxnSpLocks noGrp="1" noRot="1" noChangeAspect="1" noMove="1" noResize="1" noEditPoints="1" noAdjustHandles="1" noChangeArrowheads="1" noChangeShapeType="1"/>
          </p:cNvCxnSpPr>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034" name="Rectangle 23"/>
          <p:cNvSpPr>
            <a:spLocks noGrp="1" noRot="1" noChangeAspect="1" noMove="1" noResize="1" noEditPoints="1" noAdjustHandles="1" noChangeArrowheads="1" noChangeShapeType="1" noTextEdit="1"/>
          </p:cNvSpPr>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36" name="Rectangle 25"/>
          <p:cNvSpPr>
            <a:spLocks noGrp="1" noRot="1" noChangeAspect="1" noMove="1" noResize="1" noEditPoints="1" noAdjustHandles="1" noChangeArrowheads="1" noChangeShapeType="1" noTextEdit="1"/>
          </p:cNvSpPr>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38" name="Isosceles Triangle 1037"/>
          <p:cNvSpPr>
            <a:spLocks noGrp="1" noRot="1" noChangeAspect="1" noMove="1" noResize="1" noEditPoints="1" noAdjustHandles="1" noChangeArrowheads="1" noChangeShapeType="1" noTextEdit="1"/>
          </p:cNvSpPr>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40" name="Rectangle 27"/>
          <p:cNvSpPr>
            <a:spLocks noGrp="1" noRot="1" noChangeAspect="1" noMove="1" noResize="1" noEditPoints="1" noAdjustHandles="1" noChangeArrowheads="1" noChangeShapeType="1" noTextEdit="1"/>
          </p:cNvSpPr>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42" name="Isosceles Triangle 1041"/>
          <p:cNvSpPr>
            <a:spLocks noGrp="1" noRot="1" noChangeAspect="1" noMove="1" noResize="1" noEditPoints="1" noAdjustHandles="1" noChangeArrowheads="1" noChangeShapeType="1" noTextEdit="1"/>
          </p:cNvSpPr>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49" name="Freeform: Shape 1048"/>
          <p:cNvSpPr>
            <a:spLocks noGrp="1" noRot="1" noChangeAspect="1" noMove="1" noResize="1" noEditPoints="1" noAdjustHandles="1" noChangeArrowheads="1" noChangeShapeType="1" noTextEdit="1"/>
          </p:cNvSpPr>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334233" y="952002"/>
            <a:ext cx="4512989" cy="2227730"/>
          </a:xfrm>
        </p:spPr>
        <p:txBody>
          <a:bodyPr anchor="ctr">
            <a:normAutofit/>
          </a:bodyPr>
          <a:lstStyle/>
          <a:p>
            <a:r>
              <a:rPr lang="en-IN" dirty="0">
                <a:solidFill>
                  <a:srgbClr val="FFFFFF"/>
                </a:solidFill>
                <a:latin typeface="Amasis MT Pro Black" panose="020F0502020204030204" pitchFamily="18" charset="0"/>
              </a:rPr>
              <a:t>PROJECT TITLE</a:t>
            </a:r>
            <a:br>
              <a:rPr lang="en-IN" dirty="0">
                <a:solidFill>
                  <a:srgbClr val="FFFFFF"/>
                </a:solidFill>
                <a:latin typeface="Amasis MT Pro Black" panose="020F0502020204030204" pitchFamily="18" charset="0"/>
              </a:rPr>
            </a:br>
            <a:endParaRPr lang="en-IN" dirty="0">
              <a:solidFill>
                <a:srgbClr val="FFFFFF"/>
              </a:solidFill>
              <a:latin typeface="Aptos ExtraBold" panose="020F0502020204030204" pitchFamily="34" charset="0"/>
            </a:endParaRPr>
          </a:p>
        </p:txBody>
      </p:sp>
      <p:pic>
        <p:nvPicPr>
          <p:cNvPr id="1026" name="Picture 2" descr="Image credit: Generated using DALL.E.3"/>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a:off x="757251" y="2369448"/>
            <a:ext cx="3856774" cy="220800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7181725" y="2837329"/>
            <a:ext cx="4512988" cy="3317938"/>
          </a:xfrm>
        </p:spPr>
        <p:txBody>
          <a:bodyPr anchor="t">
            <a:normAutofit/>
          </a:bodyPr>
          <a:lstStyle/>
          <a:p>
            <a:r>
              <a:rPr lang="en-IN" b="1" dirty="0">
                <a:solidFill>
                  <a:srgbClr val="FFFFFF"/>
                </a:solidFill>
                <a:latin typeface="Aptos ExtraBold" panose="020F0502020204030204" pitchFamily="34" charset="0"/>
              </a:rPr>
              <a:t>TRAFFIC FLOW PREDICTION AND OPTIMIZATION IN URBAN TRANSPORTATION   NETWORKS</a:t>
            </a:r>
            <a:endParaRPr lang="en-IN" b="1" dirty="0">
              <a:solidFill>
                <a:srgbClr val="FFFFFF"/>
              </a:solidFill>
              <a:latin typeface="Aptos ExtraBold" panose="020F0502020204030204" pitchFamily="34" charset="0"/>
            </a:endParaRPr>
          </a:p>
          <a:p>
            <a:endParaRPr lang="en-IN" b="1" dirty="0">
              <a:solidFill>
                <a:srgbClr val="FFFFFF"/>
              </a:solidFill>
              <a:latin typeface="Aptos ExtraBold"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574" y="701040"/>
            <a:ext cx="8596668" cy="1320800"/>
          </a:xfrm>
        </p:spPr>
        <p:txBody>
          <a:bodyPr anchor="t">
            <a:normAutofit/>
          </a:bodyPr>
          <a:lstStyle/>
          <a:p>
            <a:r>
              <a:rPr lang="en-IN" dirty="0">
                <a:latin typeface="Aptos ExtraBold" panose="020F0502020204030204" pitchFamily="34" charset="0"/>
              </a:rPr>
              <a:t>AGENDA</a:t>
            </a:r>
            <a:endParaRPr lang="en-IN" dirty="0">
              <a:latin typeface="Aptos ExtraBold" panose="020F0502020204030204" pitchFamily="34" charset="0"/>
            </a:endParaRPr>
          </a:p>
        </p:txBody>
      </p:sp>
      <p:sp>
        <p:nvSpPr>
          <p:cNvPr id="3" name="Content Placeholder 2"/>
          <p:cNvSpPr>
            <a:spLocks noGrp="1"/>
          </p:cNvSpPr>
          <p:nvPr>
            <p:ph idx="1"/>
          </p:nvPr>
        </p:nvSpPr>
        <p:spPr>
          <a:xfrm>
            <a:off x="3952240" y="1574801"/>
            <a:ext cx="5318759" cy="4466562"/>
          </a:xfrm>
        </p:spPr>
        <p:txBody>
          <a:bodyPr>
            <a:normAutofit fontScale="92500" lnSpcReduction="20000"/>
          </a:bodyPr>
          <a:lstStyle/>
          <a:p>
            <a:pPr>
              <a:buFont typeface="+mj-lt"/>
              <a:buAutoNum type="arabicPeriod"/>
            </a:pPr>
            <a:r>
              <a:rPr lang="en-US" sz="2200" b="1" i="0" dirty="0">
                <a:effectLst/>
                <a:latin typeface="Times New Roman" panose="02020603050405020304" pitchFamily="18" charset="0"/>
                <a:cs typeface="Times New Roman" panose="02020603050405020304" pitchFamily="18" charset="0"/>
              </a:rPr>
              <a:t>Understanding Urban Transportation Dynamics</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Data Collection and Processing</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Traffic Flow Prediction</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Optimization Strategies</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Simulation and Validation</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Integration with Smart Infrastructure</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Sustainability and Environmental Impact</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Policy Recommendations and Implementation</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Public Engagement and Education</a:t>
            </a:r>
            <a:endParaRPr lang="en-US" sz="2200" b="0" i="0" dirty="0">
              <a:effectLst/>
              <a:latin typeface="Times New Roman" panose="02020603050405020304" pitchFamily="18" charset="0"/>
              <a:cs typeface="Times New Roman" panose="02020603050405020304" pitchFamily="18" charset="0"/>
            </a:endParaRPr>
          </a:p>
          <a:p>
            <a:pPr>
              <a:buFont typeface="+mj-lt"/>
              <a:buAutoNum type="arabicPeriod"/>
            </a:pPr>
            <a:r>
              <a:rPr lang="en-US" sz="2200" b="1" i="0" dirty="0">
                <a:effectLst/>
                <a:latin typeface="Times New Roman" panose="02020603050405020304" pitchFamily="18" charset="0"/>
                <a:cs typeface="Times New Roman" panose="02020603050405020304" pitchFamily="18" charset="0"/>
              </a:rPr>
              <a:t>Continuous Improvement and Adaptation</a:t>
            </a:r>
            <a:endParaRPr lang="en-US" sz="2200" b="0" i="0" dirty="0">
              <a:effectLst/>
              <a:latin typeface="Times New Roman" panose="02020603050405020304" pitchFamily="18" charset="0"/>
              <a:cs typeface="Times New Roman" panose="02020603050405020304" pitchFamily="18" charset="0"/>
            </a:endParaRPr>
          </a:p>
          <a:p>
            <a:endParaRPr lang="en-IN" sz="1700" dirty="0">
              <a:latin typeface="Times New Roman" panose="02020603050405020304" pitchFamily="18" charset="0"/>
              <a:cs typeface="Times New Roman" panose="02020603050405020304" pitchFamily="18" charset="0"/>
            </a:endParaRPr>
          </a:p>
        </p:txBody>
      </p:sp>
      <p:pic>
        <p:nvPicPr>
          <p:cNvPr id="2050" name="Picture 2" descr="Understanding What Agenda Management Is For Board Members"/>
          <p:cNvPicPr>
            <a:picLocks noChangeAspect="1" noChangeArrowheads="1"/>
          </p:cNvPicPr>
          <p:nvPr/>
        </p:nvPicPr>
        <p:blipFill rotWithShape="1">
          <a:blip r:embed="rId1">
            <a:extLst>
              <a:ext uri="{28A0092B-C50C-407E-A947-70E740481C1C}">
                <a14:useLocalDpi xmlns:a14="http://schemas.microsoft.com/office/drawing/2010/main" val="0"/>
              </a:ext>
            </a:extLst>
          </a:blip>
          <a:srcRect l="30528" r="15408" b="2"/>
          <a:stretch>
            <a:fillRect/>
          </a:stretch>
        </p:blipFill>
        <p:spPr bwMode="auto">
          <a:xfrm>
            <a:off x="474134" y="1752931"/>
            <a:ext cx="3144597" cy="38823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120" y="284487"/>
            <a:ext cx="8600281" cy="1605273"/>
          </a:xfrm>
        </p:spPr>
        <p:txBody>
          <a:bodyPr/>
          <a:lstStyle/>
          <a:p>
            <a:r>
              <a:rPr lang="en-IN" dirty="0">
                <a:latin typeface="Aptos ExtraBold" panose="020F0502020204030204" pitchFamily="34" charset="0"/>
              </a:rPr>
              <a:t>PROJECT OVERVIEW</a:t>
            </a:r>
            <a:endParaRPr lang="en-IN" dirty="0">
              <a:latin typeface="Aptos ExtraBold" panose="020F0502020204030204" pitchFamily="34" charset="0"/>
            </a:endParaRPr>
          </a:p>
        </p:txBody>
      </p:sp>
      <p:sp>
        <p:nvSpPr>
          <p:cNvPr id="3" name="Content Placeholder 2"/>
          <p:cNvSpPr>
            <a:spLocks noGrp="1"/>
          </p:cNvSpPr>
          <p:nvPr>
            <p:ph idx="1"/>
          </p:nvPr>
        </p:nvSpPr>
        <p:spPr>
          <a:xfrm>
            <a:off x="789094" y="1351281"/>
            <a:ext cx="8596668" cy="4537682"/>
          </a:xfrm>
        </p:spPr>
        <p:txBody>
          <a:bodyPr/>
          <a:lstStyle/>
          <a:p>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Collection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Gather real-time data from various sources.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r>
              <a:rPr lang="en-US" sz="2000" b="1" i="0" dirty="0">
                <a:solidFill>
                  <a:srgbClr val="0D0D0D"/>
                </a:solidFill>
                <a:effectLst/>
                <a:latin typeface="Times New Roman" panose="02020603050405020304" pitchFamily="18" charset="0"/>
                <a:cs typeface="Times New Roman" panose="02020603050405020304" pitchFamily="18" charset="0"/>
              </a:rPr>
              <a:t>Prediction</a:t>
            </a:r>
            <a:r>
              <a:rPr lang="en-US" sz="2000" b="0" i="0" dirty="0">
                <a:solidFill>
                  <a:srgbClr val="0D0D0D"/>
                </a:solidFill>
                <a:effectLst/>
                <a:latin typeface="Times New Roman" panose="02020603050405020304" pitchFamily="18" charset="0"/>
                <a:cs typeface="Times New Roman" panose="02020603050405020304" pitchFamily="18" charset="0"/>
              </a:rPr>
              <a:t>: Develop models to forecast traffic flow.</a:t>
            </a:r>
            <a:endParaRPr lang="en-US" sz="2000" b="0" i="0" dirty="0">
              <a:solidFill>
                <a:srgbClr val="0D0D0D"/>
              </a:solidFill>
              <a:effectLst/>
              <a:latin typeface="Times New Roman" panose="02020603050405020304" pitchFamily="18" charset="0"/>
              <a:cs typeface="Times New Roman" panose="02020603050405020304" pitchFamily="18" charset="0"/>
            </a:endParaRPr>
          </a:p>
          <a:p>
            <a:r>
              <a:rPr lang="en-IN" sz="2000" b="1" i="0" dirty="0">
                <a:solidFill>
                  <a:srgbClr val="0D0D0D"/>
                </a:solidFill>
                <a:effectLst/>
                <a:latin typeface="Times New Roman" panose="02020603050405020304" pitchFamily="18" charset="0"/>
                <a:cs typeface="Times New Roman" panose="02020603050405020304" pitchFamily="18" charset="0"/>
              </a:rPr>
              <a:t>Optimization</a:t>
            </a:r>
            <a:r>
              <a:rPr lang="en-IN" sz="2000" b="0" i="0" dirty="0">
                <a:solidFill>
                  <a:srgbClr val="0D0D0D"/>
                </a:solidFill>
                <a:effectLst/>
                <a:latin typeface="Times New Roman" panose="02020603050405020304" pitchFamily="18" charset="0"/>
                <a:cs typeface="Times New Roman" panose="02020603050405020304" pitchFamily="18" charset="0"/>
              </a:rPr>
              <a:t>: Implement strategies to minimize congestion.</a:t>
            </a:r>
            <a:endParaRPr lang="en-IN" sz="2000" b="0" i="0" dirty="0">
              <a:solidFill>
                <a:srgbClr val="0D0D0D"/>
              </a:solidFill>
              <a:effectLst/>
              <a:latin typeface="Times New Roman" panose="02020603050405020304" pitchFamily="18" charset="0"/>
              <a:cs typeface="Times New Roman" panose="02020603050405020304" pitchFamily="18" charset="0"/>
            </a:endParaRPr>
          </a:p>
          <a:p>
            <a:r>
              <a:rPr lang="en-US" sz="2000" b="1" i="0" dirty="0">
                <a:solidFill>
                  <a:srgbClr val="0D0D0D"/>
                </a:solidFill>
                <a:effectLst/>
                <a:latin typeface="Times New Roman" panose="02020603050405020304" pitchFamily="18" charset="0"/>
                <a:cs typeface="Times New Roman" panose="02020603050405020304" pitchFamily="18" charset="0"/>
              </a:rPr>
              <a:t>Validation</a:t>
            </a:r>
            <a:r>
              <a:rPr lang="en-US" sz="2000" b="0" i="0" dirty="0">
                <a:solidFill>
                  <a:srgbClr val="0D0D0D"/>
                </a:solidFill>
                <a:effectLst/>
                <a:latin typeface="Times New Roman" panose="02020603050405020304" pitchFamily="18" charset="0"/>
                <a:cs typeface="Times New Roman" panose="02020603050405020304" pitchFamily="18" charset="0"/>
              </a:rPr>
              <a:t>: Validate predictions and strategies through simulations.</a:t>
            </a:r>
            <a:endParaRPr lang="en-IN" sz="2000" dirty="0">
              <a:solidFill>
                <a:srgbClr val="0D0D0D"/>
              </a:solidFill>
              <a:latin typeface="Times New Roman" panose="02020603050405020304" pitchFamily="18" charset="0"/>
              <a:cs typeface="Times New Roman" panose="02020603050405020304" pitchFamily="18" charset="0"/>
            </a:endParaRPr>
          </a:p>
          <a:p>
            <a:r>
              <a:rPr lang="en-US" sz="2000" b="1" i="0" dirty="0">
                <a:solidFill>
                  <a:srgbClr val="0D0D0D"/>
                </a:solidFill>
                <a:effectLst/>
                <a:latin typeface="Times New Roman" panose="02020603050405020304" pitchFamily="18" charset="0"/>
                <a:cs typeface="Times New Roman" panose="02020603050405020304" pitchFamily="18" charset="0"/>
              </a:rPr>
              <a:t>Integration</a:t>
            </a:r>
            <a:r>
              <a:rPr lang="en-US" sz="2000" b="0" i="0" dirty="0">
                <a:solidFill>
                  <a:srgbClr val="0D0D0D"/>
                </a:solidFill>
                <a:effectLst/>
                <a:latin typeface="Times New Roman" panose="02020603050405020304" pitchFamily="18" charset="0"/>
                <a:cs typeface="Times New Roman" panose="02020603050405020304" pitchFamily="18" charset="0"/>
              </a:rPr>
              <a:t>: Integrate predictive models with smart infrastructure.</a:t>
            </a:r>
            <a:endParaRPr lang="en-IN" sz="2000" b="0" i="0" dirty="0">
              <a:solidFill>
                <a:srgbClr val="0D0D0D"/>
              </a:solidFill>
              <a:effectLst/>
              <a:latin typeface="Times New Roman" panose="02020603050405020304" pitchFamily="18" charset="0"/>
              <a:cs typeface="Times New Roman" panose="02020603050405020304" pitchFamily="18" charset="0"/>
            </a:endParaRPr>
          </a:p>
          <a:p>
            <a:r>
              <a:rPr lang="en-US" sz="2000" b="1" i="0" dirty="0">
                <a:solidFill>
                  <a:srgbClr val="0D0D0D"/>
                </a:solidFill>
                <a:effectLst/>
                <a:latin typeface="Times New Roman" panose="02020603050405020304" pitchFamily="18" charset="0"/>
                <a:cs typeface="Times New Roman" panose="02020603050405020304" pitchFamily="18" charset="0"/>
              </a:rPr>
              <a:t>Sustainability</a:t>
            </a:r>
            <a:r>
              <a:rPr lang="en-US" sz="2000" b="0" i="0" dirty="0">
                <a:solidFill>
                  <a:srgbClr val="0D0D0D"/>
                </a:solidFill>
                <a:effectLst/>
                <a:latin typeface="Times New Roman" panose="02020603050405020304" pitchFamily="18" charset="0"/>
                <a:cs typeface="Times New Roman" panose="02020603050405020304" pitchFamily="18" charset="0"/>
              </a:rPr>
              <a:t>: Address environmental impact and promote sustainable transportation.</a:t>
            </a:r>
            <a:endParaRPr lang="en-IN" sz="2000" dirty="0">
              <a:solidFill>
                <a:srgbClr val="0D0D0D"/>
              </a:solidFill>
              <a:latin typeface="Times New Roman" panose="02020603050405020304" pitchFamily="18" charset="0"/>
              <a:cs typeface="Times New Roman" panose="02020603050405020304" pitchFamily="18" charset="0"/>
            </a:endParaRPr>
          </a:p>
          <a:p>
            <a:r>
              <a:rPr lang="en-US" sz="2000" b="1" i="0" dirty="0">
                <a:solidFill>
                  <a:srgbClr val="0D0D0D"/>
                </a:solidFill>
                <a:effectLst/>
                <a:latin typeface="Times New Roman" panose="02020603050405020304" pitchFamily="18" charset="0"/>
                <a:cs typeface="Times New Roman" panose="02020603050405020304" pitchFamily="18" charset="0"/>
              </a:rPr>
              <a:t>Policy &amp; Engagement</a:t>
            </a:r>
            <a:r>
              <a:rPr lang="en-US" sz="2000" b="0" i="0" dirty="0">
                <a:solidFill>
                  <a:srgbClr val="0D0D0D"/>
                </a:solidFill>
                <a:effectLst/>
                <a:latin typeface="Times New Roman" panose="02020603050405020304" pitchFamily="18" charset="0"/>
                <a:cs typeface="Times New Roman" panose="02020603050405020304" pitchFamily="18" charset="0"/>
              </a:rPr>
              <a:t>: Recommend policies and engage the public for implementation</a:t>
            </a:r>
            <a:endParaRPr lang="en-US" sz="2000" b="0" i="0" dirty="0">
              <a:solidFill>
                <a:srgbClr val="0D0D0D"/>
              </a:solidFill>
              <a:effectLst/>
              <a:latin typeface="Times New Roman" panose="02020603050405020304" pitchFamily="18" charset="0"/>
              <a:cs typeface="Times New Roman" panose="02020603050405020304" pitchFamily="18" charset="0"/>
            </a:endParaRPr>
          </a:p>
          <a:p>
            <a:endParaRPr lang="en-US" sz="2000" b="0" i="0" dirty="0">
              <a:solidFill>
                <a:srgbClr val="0D0D0D"/>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None/>
            </a:pPr>
            <a:r>
              <a:rPr lang="en-US" altLang="en-US" sz="2000" dirty="0">
                <a:solidFill>
                  <a:schemeClr val="tx1"/>
                </a:solidFill>
                <a:latin typeface="Times New Roman" panose="02020603050405020304" pitchFamily="18" charset="0"/>
                <a:cs typeface="Times New Roman" panose="02020603050405020304" pitchFamily="18" charset="0"/>
              </a:rPr>
              <a:t>      </a:t>
            </a:r>
            <a:endParaRPr lang="en-US" altLang="en-US" sz="20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None/>
            </a:pPr>
            <a:endParaRPr lang="en-US" b="0" i="0" dirty="0">
              <a:solidFill>
                <a:srgbClr val="0D0D0D"/>
              </a:solidFill>
              <a:effectLst/>
              <a:latin typeface="Söhne"/>
            </a:endParaRPr>
          </a:p>
          <a:p>
            <a:endParaRPr lang="en-IN" b="0" i="0" dirty="0">
              <a:solidFill>
                <a:srgbClr val="0D0D0D"/>
              </a:solidFill>
              <a:effectLst/>
              <a:latin typeface="Bold"/>
            </a:endParaRPr>
          </a:p>
          <a:p>
            <a:endParaRPr lang="en-US" b="0" i="0" dirty="0">
              <a:solidFill>
                <a:srgbClr val="0D0D0D"/>
              </a:solidFill>
              <a:effectLst/>
              <a:latin typeface="Söhne"/>
            </a:endParaRPr>
          </a:p>
          <a:p>
            <a:endParaRPr lang="en-IN" dirty="0"/>
          </a:p>
        </p:txBody>
      </p:sp>
      <p:sp>
        <p:nvSpPr>
          <p:cNvPr id="5" name="Rectangle 2"/>
          <p:cNvSpPr>
            <a:spLocks noChangeArrowheads="1"/>
          </p:cNvSpPr>
          <p:nvPr/>
        </p:nvSpPr>
        <p:spPr bwMode="auto">
          <a:xfrm>
            <a:off x="0" y="0"/>
            <a:ext cx="7048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3"/>
          <p:cNvSpPr>
            <a:spLocks noChangeArrowheads="1"/>
          </p:cNvSpPr>
          <p:nvPr/>
        </p:nvSpPr>
        <p:spPr bwMode="auto">
          <a:xfrm>
            <a:off x="0" y="-615813"/>
            <a:ext cx="64120" cy="12316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br>
              <a:rPr kumimoji="0" lang="en-US" altLang="en-US" sz="1800" b="0" i="0" u="none" strike="noStrike" cap="none" normalizeH="0" baseline="0" dirty="0">
                <a:ln>
                  <a:noFill/>
                </a:ln>
                <a:solidFill>
                  <a:srgbClr val="000000"/>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4"/>
          <p:cNvSpPr>
            <a:spLocks noChangeArrowheads="1"/>
          </p:cNvSpPr>
          <p:nvPr/>
        </p:nvSpPr>
        <p:spPr bwMode="auto">
          <a:xfrm>
            <a:off x="0" y="-754310"/>
            <a:ext cx="65" cy="1508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br>
              <a:rPr kumimoji="0" lang="en-US" altLang="en-US" sz="1800" b="0" i="0" u="none" strike="noStrike" cap="none" normalizeH="0" baseline="0" dirty="0">
                <a:ln>
                  <a:noFill/>
                </a:ln>
                <a:solidFill>
                  <a:srgbClr val="000000"/>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p:cNvSpPr>
            <a:spLocks noChangeArrowheads="1"/>
          </p:cNvSpPr>
          <p:nvPr/>
        </p:nvSpPr>
        <p:spPr bwMode="auto">
          <a:xfrm>
            <a:off x="0" y="-754310"/>
            <a:ext cx="65" cy="1508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br>
              <a:rPr kumimoji="0" lang="en-US" altLang="en-US" sz="1800" b="0" i="0" u="none" strike="noStrike" cap="none" normalizeH="0" baseline="0" dirty="0">
                <a:ln>
                  <a:noFill/>
                </a:ln>
                <a:solidFill>
                  <a:srgbClr val="000000"/>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274002" cy="1625600"/>
          </a:xfrm>
        </p:spPr>
        <p:txBody>
          <a:bodyPr anchor="t">
            <a:normAutofit/>
          </a:bodyPr>
          <a:lstStyle/>
          <a:p>
            <a:r>
              <a:rPr lang="en-IN" dirty="0">
                <a:latin typeface="Aptos ExtraBold" panose="020F0502020204030204" pitchFamily="34" charset="0"/>
              </a:rPr>
              <a:t>WHO ARE THE END USERS?</a:t>
            </a:r>
            <a:endParaRPr lang="en-IN" dirty="0">
              <a:latin typeface="Aptos ExtraBold" panose="020F0502020204030204" pitchFamily="34" charset="0"/>
            </a:endParaRPr>
          </a:p>
        </p:txBody>
      </p:sp>
      <p:sp>
        <p:nvSpPr>
          <p:cNvPr id="3" name="Content Placeholder 2"/>
          <p:cNvSpPr>
            <a:spLocks noGrp="1"/>
          </p:cNvSpPr>
          <p:nvPr>
            <p:ph idx="1"/>
          </p:nvPr>
        </p:nvSpPr>
        <p:spPr>
          <a:xfrm>
            <a:off x="335280" y="1463040"/>
            <a:ext cx="4177483" cy="4129693"/>
          </a:xfrm>
        </p:spPr>
        <p:txBody>
          <a:bodyPr>
            <a:normAutofit/>
          </a:bodyPr>
          <a:lstStyle/>
          <a:p>
            <a:r>
              <a:rPr lang="en-US" sz="2000" dirty="0">
                <a:latin typeface="Times New Roman" panose="02020603050405020304" pitchFamily="18" charset="0"/>
                <a:cs typeface="Times New Roman" panose="02020603050405020304" pitchFamily="18" charset="0"/>
              </a:rPr>
              <a:t>The end users of traffic flow prediction and optimization in urban transportation networks include:</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transportation authorities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city planners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traffic engineers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public transit agencies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commercial entities and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individual drivers/commuters.</a:t>
            </a:r>
            <a:endParaRPr lang="en-US" sz="20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098" name="Picture 2" descr="How to Create an Effective End-User Support Strategy (2024)"/>
          <p:cNvPicPr>
            <a:picLocks noChangeAspect="1" noChangeArrowheads="1"/>
          </p:cNvPicPr>
          <p:nvPr/>
        </p:nvPicPr>
        <p:blipFill rotWithShape="1">
          <a:blip r:embed="rId1">
            <a:extLst>
              <a:ext uri="{28A0092B-C50C-407E-A947-70E740481C1C}">
                <a14:useLocalDpi xmlns:a14="http://schemas.microsoft.com/office/drawing/2010/main" val="0"/>
              </a:ext>
            </a:extLst>
          </a:blip>
          <a:srcRect l="15848" r="14050" b="-1"/>
          <a:stretch>
            <a:fillRect/>
          </a:stretch>
        </p:blipFill>
        <p:spPr bwMode="auto">
          <a:xfrm>
            <a:off x="4858952" y="1713549"/>
            <a:ext cx="4415050" cy="38823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274002" cy="1930400"/>
          </a:xfrm>
        </p:spPr>
        <p:txBody>
          <a:bodyPr/>
          <a:lstStyle/>
          <a:p>
            <a:r>
              <a:rPr lang="en-IN" dirty="0">
                <a:latin typeface="Aptos ExtraBold" panose="020F0502020204030204" pitchFamily="34" charset="0"/>
              </a:rPr>
              <a:t>YOUR SOLUTION AND ITS VALUE PROPOSITION</a:t>
            </a:r>
            <a:endParaRPr lang="en-IN" dirty="0">
              <a:latin typeface="Aptos ExtraBold" panose="020F0502020204030204" pitchFamily="34" charset="0"/>
            </a:endParaRPr>
          </a:p>
        </p:txBody>
      </p:sp>
      <p:sp>
        <p:nvSpPr>
          <p:cNvPr id="3" name="Content Placeholder 2"/>
          <p:cNvSpPr>
            <a:spLocks noGrp="1"/>
          </p:cNvSpPr>
          <p:nvPr>
            <p:ph idx="1"/>
          </p:nvPr>
        </p:nvSpPr>
        <p:spPr>
          <a:xfrm>
            <a:off x="762000" y="1168400"/>
            <a:ext cx="8623762" cy="5116803"/>
          </a:xfrm>
        </p:spPr>
        <p:txBody>
          <a:bodyPr>
            <a:normAutofit fontScale="47500" lnSpcReduction="20000"/>
          </a:bodyPr>
          <a:lstStyle/>
          <a:p>
            <a:pPr algn="l">
              <a:buFont typeface="+mj-lt"/>
              <a:buAutoNum type="arabicPeriod"/>
            </a:pPr>
            <a:r>
              <a:rPr lang="en-US" sz="4200" b="1" i="0" dirty="0">
                <a:solidFill>
                  <a:srgbClr val="0D0D0D"/>
                </a:solidFill>
                <a:effectLst/>
                <a:latin typeface="Times New Roman" panose="02020603050405020304" pitchFamily="18" charset="0"/>
                <a:cs typeface="Times New Roman" panose="02020603050405020304" pitchFamily="18" charset="0"/>
              </a:rPr>
              <a:t>Reduced Congestion</a:t>
            </a:r>
            <a:r>
              <a:rPr lang="en-US" sz="4200" b="0" i="0" dirty="0">
                <a:solidFill>
                  <a:srgbClr val="0D0D0D"/>
                </a:solidFill>
                <a:effectLst/>
                <a:latin typeface="Times New Roman" panose="02020603050405020304" pitchFamily="18" charset="0"/>
                <a:cs typeface="Times New Roman" panose="02020603050405020304" pitchFamily="18" charset="0"/>
              </a:rPr>
              <a:t>: By accurately predicting traffic flow patterns and dynamically optimizing transportation systems, our solution minimizes congestion, leading to smoother traffic flow and shorter travel times for commuters.</a:t>
            </a:r>
            <a:endParaRPr lang="en-US" sz="42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4200" b="1" i="0" dirty="0">
                <a:solidFill>
                  <a:srgbClr val="0D0D0D"/>
                </a:solidFill>
                <a:effectLst/>
                <a:latin typeface="Times New Roman" panose="02020603050405020304" pitchFamily="18" charset="0"/>
                <a:cs typeface="Times New Roman" panose="02020603050405020304" pitchFamily="18" charset="0"/>
              </a:rPr>
              <a:t>Improved Efficiency</a:t>
            </a:r>
            <a:r>
              <a:rPr lang="en-US" sz="4200" b="0" i="0" dirty="0">
                <a:solidFill>
                  <a:srgbClr val="0D0D0D"/>
                </a:solidFill>
                <a:effectLst/>
                <a:latin typeface="Times New Roman" panose="02020603050405020304" pitchFamily="18" charset="0"/>
                <a:cs typeface="Times New Roman" panose="02020603050405020304" pitchFamily="18" charset="0"/>
              </a:rPr>
              <a:t>: Through real-time data analysis and optimization algorithms, our solution maximizes the utilization of transportation infrastructure, optimizing traffic signal timings, route assignments, and public transit schedules to improve overall efficiency.</a:t>
            </a:r>
            <a:endParaRPr lang="en-US" sz="42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4200" b="1" i="0" dirty="0">
                <a:solidFill>
                  <a:srgbClr val="0D0D0D"/>
                </a:solidFill>
                <a:effectLst/>
                <a:latin typeface="Times New Roman" panose="02020603050405020304" pitchFamily="18" charset="0"/>
                <a:cs typeface="Times New Roman" panose="02020603050405020304" pitchFamily="18" charset="0"/>
              </a:rPr>
              <a:t>Enhanced Safety</a:t>
            </a:r>
            <a:r>
              <a:rPr lang="en-US" sz="4200" b="0" i="0" dirty="0">
                <a:solidFill>
                  <a:srgbClr val="0D0D0D"/>
                </a:solidFill>
                <a:effectLst/>
                <a:latin typeface="Times New Roman" panose="02020603050405020304" pitchFamily="18" charset="0"/>
                <a:cs typeface="Times New Roman" panose="02020603050405020304" pitchFamily="18" charset="0"/>
              </a:rPr>
              <a:t>: By optimizing traffic flow and reducing congestion, our solution contributes to improved road safety by minimizing the risk of accidents and reducing traffic-related incidents.</a:t>
            </a:r>
            <a:endParaRPr lang="en-US" sz="42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4200" b="1" i="0" dirty="0">
                <a:solidFill>
                  <a:srgbClr val="0D0D0D"/>
                </a:solidFill>
                <a:effectLst/>
                <a:latin typeface="Times New Roman" panose="02020603050405020304" pitchFamily="18" charset="0"/>
                <a:cs typeface="Times New Roman" panose="02020603050405020304" pitchFamily="18" charset="0"/>
              </a:rPr>
              <a:t>Sustainability</a:t>
            </a:r>
            <a:r>
              <a:rPr lang="en-US" sz="4200" b="0" i="0" dirty="0">
                <a:solidFill>
                  <a:srgbClr val="0D0D0D"/>
                </a:solidFill>
                <a:effectLst/>
                <a:latin typeface="Times New Roman" panose="02020603050405020304" pitchFamily="18" charset="0"/>
                <a:cs typeface="Times New Roman" panose="02020603050405020304" pitchFamily="18" charset="0"/>
              </a:rPr>
              <a:t>: Our solution promotes sustainable transportation by encouraging the use of public transit, carpooling, and alternative transportation modes. By reducing congestion and emissions, it contributes to environmental sustainability and air quality improvement.</a:t>
            </a:r>
            <a:endParaRPr lang="en-US" sz="42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4200" b="1" i="0" dirty="0">
                <a:solidFill>
                  <a:srgbClr val="0D0D0D"/>
                </a:solidFill>
                <a:effectLst/>
                <a:latin typeface="Times New Roman" panose="02020603050405020304" pitchFamily="18" charset="0"/>
                <a:cs typeface="Times New Roman" panose="02020603050405020304" pitchFamily="18" charset="0"/>
              </a:rPr>
              <a:t>Cost Savings</a:t>
            </a:r>
            <a:r>
              <a:rPr lang="en-US" sz="4200" b="0" i="0" dirty="0">
                <a:solidFill>
                  <a:srgbClr val="0D0D0D"/>
                </a:solidFill>
                <a:effectLst/>
                <a:latin typeface="Times New Roman" panose="02020603050405020304" pitchFamily="18" charset="0"/>
                <a:cs typeface="Times New Roman" panose="02020603050405020304" pitchFamily="18" charset="0"/>
              </a:rPr>
              <a:t>: By minimizing congestion and improving efficiency, our solution helps reduce fuel consumption, vehicle wear and tear, and associated costs for both individuals and businesses</a:t>
            </a:r>
            <a:r>
              <a:rPr lang="en-US" sz="4200" b="0" i="0" dirty="0">
                <a:solidFill>
                  <a:srgbClr val="0D0D0D"/>
                </a:solidFill>
                <a:effectLst/>
                <a:latin typeface="Söhne"/>
              </a:rPr>
              <a:t>.</a:t>
            </a:r>
            <a:endParaRPr lang="en-US" sz="4200" b="0" i="0" dirty="0">
              <a:solidFill>
                <a:srgbClr val="0D0D0D"/>
              </a:solidFill>
              <a:effectLst/>
              <a:latin typeface="Söhne"/>
            </a:endParaRP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72720"/>
            <a:ext cx="9274002" cy="1757680"/>
          </a:xfrm>
        </p:spPr>
        <p:txBody>
          <a:bodyPr anchor="t">
            <a:normAutofit/>
          </a:bodyPr>
          <a:lstStyle/>
          <a:p>
            <a:r>
              <a:rPr lang="en-IN" dirty="0">
                <a:latin typeface="Aptos ExtraBold" panose="020F0502020204030204" pitchFamily="34" charset="0"/>
              </a:rPr>
              <a:t>THE WOW IN YOUR SOLUTION</a:t>
            </a:r>
            <a:endParaRPr lang="en-IN" dirty="0">
              <a:latin typeface="Aptos ExtraBold" panose="020F0502020204030204" pitchFamily="34" charset="0"/>
            </a:endParaRPr>
          </a:p>
        </p:txBody>
      </p:sp>
      <p:pic>
        <p:nvPicPr>
          <p:cNvPr id="5122" name="Picture 2" descr="படத்தைப் பற்றிய குறிப்பு இல்லை."/>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a:off x="292592" y="1320165"/>
            <a:ext cx="3440856" cy="373705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023360" y="1503681"/>
            <a:ext cx="5247639" cy="4537682"/>
          </a:xfrm>
        </p:spPr>
        <p:txBody>
          <a:bodyPr>
            <a:normAutofit/>
          </a:bodyPr>
          <a:lstStyle/>
          <a:p>
            <a:r>
              <a:rPr lang="en-US" sz="2000" b="0" i="0" dirty="0">
                <a:effectLst/>
                <a:latin typeface="Times New Roman" panose="02020603050405020304" pitchFamily="18" charset="0"/>
                <a:cs typeface="Times New Roman" panose="02020603050405020304" pitchFamily="18" charset="0"/>
              </a:rPr>
              <a:t>The wow factor in our solution lies in its ability to revolutionize urban transportation networks by seamlessly integrating cutting-edge technology with real-time data analytics and optimization algorithms. Through predictive analytics, our solution anticipates traffic patterns, enabling dynamic adjustments that keep traffic flowing smoothly. This leads to reduced congestion, shorter commute times, improved safety, and a more sustainable urban environment. In essence, our solution transforms urban mobility, offering a smarter, more efficient, and seamless transportation experience for all.</a:t>
            </a:r>
            <a:endParaRPr lang="en-US" sz="2000" b="0" i="0" dirty="0">
              <a:effectLst/>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1" name="Picture 30" descr="Graph on document with pen"/>
          <p:cNvPicPr>
            <a:picLocks noChangeAspect="1"/>
          </p:cNvPicPr>
          <p:nvPr/>
        </p:nvPicPr>
        <p:blipFill rotWithShape="1">
          <a:blip r:embed="rId1"/>
          <a:srcRect l="18307" r="4584" b="-2"/>
          <a:stretch>
            <a:fillRect/>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3177" y="71120"/>
            <a:ext cx="4525280" cy="1859280"/>
          </a:xfrm>
        </p:spPr>
        <p:txBody>
          <a:bodyPr>
            <a:normAutofit/>
          </a:bodyPr>
          <a:lstStyle/>
          <a:p>
            <a:r>
              <a:rPr lang="en-IN" dirty="0">
                <a:latin typeface="Aptos ExtraBold" panose="020F0502020204030204" pitchFamily="34" charset="0"/>
              </a:rPr>
              <a:t>MODELING</a:t>
            </a:r>
            <a:endParaRPr lang="en-IN" dirty="0">
              <a:latin typeface="Aptos ExtraBold" panose="020F0502020204030204" pitchFamily="34" charset="0"/>
            </a:endParaRPr>
          </a:p>
        </p:txBody>
      </p:sp>
      <p:sp>
        <p:nvSpPr>
          <p:cNvPr id="3" name="Content Placeholder 2"/>
          <p:cNvSpPr>
            <a:spLocks noGrp="1"/>
          </p:cNvSpPr>
          <p:nvPr>
            <p:ph idx="1"/>
          </p:nvPr>
        </p:nvSpPr>
        <p:spPr>
          <a:xfrm>
            <a:off x="567267" y="863600"/>
            <a:ext cx="5384801" cy="6207760"/>
          </a:xfrm>
        </p:spPr>
        <p:txBody>
          <a:bodyPr>
            <a:noAutofit/>
          </a:bodyPr>
          <a:lstStyle/>
          <a:p>
            <a:pPr marL="0" marR="0" lvl="0" indent="0" defTabSz="914400" rtl="0" eaLnBrk="0" fontAlgn="base" latinLnBrk="0" hangingPunct="0">
              <a:lnSpc>
                <a:spcPct val="90000"/>
              </a:lnSpc>
              <a:spcBef>
                <a:spcPct val="0"/>
              </a:spcBef>
              <a:spcAft>
                <a:spcPts val="600"/>
              </a:spcAft>
              <a:buClrTx/>
              <a:buSzTx/>
              <a:buFontTx/>
              <a:buNone/>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In our modeling approach for traffic flow prediction and optimization in urban transportation networks, we utilize advanced machine learning algorithms and optimization techniques. By analyzing real-time and historical data from various sources, including traffic sensors and GPS devices, we develop predictive models that anticipate traffic patterns with high</a:t>
            </a:r>
            <a:endPar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90000"/>
              </a:lnSpc>
              <a:spcBef>
                <a:spcPct val="0"/>
              </a:spcBef>
              <a:spcAft>
                <a:spcPts val="600"/>
              </a:spcAft>
              <a:buClrTx/>
              <a:buSzTx/>
              <a:buFontTx/>
              <a:buNone/>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These models enable us to optimize traffic flow by dynamically adjusting signal timings, route assignments, and public transit schedules. Through continuous monitoring and feedback mechanisms, our modeling approach adapts to changing traffic conditions in real-time, ensuring efficient resource allocation and congestion management. as connected and autonomous vehicles, our modeling framework offers a holistic solution for enhancing urban mobility, reducing congestion, and promoting sustainable transportation practices.</a:t>
            </a:r>
            <a:endPar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90000"/>
              </a:lnSpc>
              <a:spcBef>
                <a:spcPct val="0"/>
              </a:spcBef>
              <a:spcAft>
                <a:spcPts val="600"/>
              </a:spcAft>
              <a:buClrTx/>
              <a:buSzTx/>
              <a:buFontTx/>
              <a:buNone/>
            </a:pPr>
            <a:endPar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cxnSp>
        <p:nvCxnSpPr>
          <p:cNvPr id="35" name="Straight Connector 34"/>
          <p:cNvCxnSpPr>
            <a:cxnSpLocks noGrp="1" noRot="1" noChangeAspect="1" noMove="1" noResize="1" noEditPoints="1" noAdjustHandles="1" noChangeArrowheads="1" noChangeShapeType="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a:cxnSpLocks noGrp="1" noRot="1" noChangeAspect="1" noMove="1" noResize="1" noEditPoints="1" noAdjustHandles="1" noChangeArrowheads="1" noChangeShapeType="1"/>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p:cNvSpPr>
            <a:spLocks noGrp="1" noRot="1" noChangeAspect="1" noMove="1" noResize="1" noEditPoints="1" noAdjustHandles="1" noChangeArrowheads="1" noChangeShapeType="1" noTextEdit="1"/>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1" name="Rectangle 25"/>
          <p:cNvSpPr>
            <a:spLocks noGrp="1" noRot="1" noChangeAspect="1" noMove="1" noResize="1" noEditPoints="1" noAdjustHandles="1" noChangeArrowheads="1" noChangeShapeType="1" noTextEdit="1"/>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3" name="Isosceles Triangle 24"/>
          <p:cNvSpPr>
            <a:spLocks noGrp="1" noRot="1" noChangeAspect="1" noMove="1" noResize="1" noEditPoints="1" noAdjustHandles="1" noChangeArrowheads="1" noChangeShapeType="1" noTextEdit="1"/>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5" name="Rectangle 27"/>
          <p:cNvSpPr>
            <a:spLocks noGrp="1" noRot="1" noChangeAspect="1" noMove="1" noResize="1" noEditPoints="1" noAdjustHandles="1" noChangeArrowheads="1" noChangeShapeType="1" noTextEdit="1"/>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7" name="Rectangle 28"/>
          <p:cNvSpPr>
            <a:spLocks noGrp="1" noRot="1" noChangeAspect="1" noMove="1" noResize="1" noEditPoints="1" noAdjustHandles="1" noChangeArrowheads="1" noChangeShapeType="1" noTextEdit="1"/>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9" name="Rectangle 29"/>
          <p:cNvSpPr>
            <a:spLocks noGrp="1" noRot="1" noChangeAspect="1" noMove="1" noResize="1" noEditPoints="1" noAdjustHandles="1" noChangeArrowheads="1" noChangeShapeType="1" noTextEdit="1"/>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1" name="Isosceles Triangle 29"/>
          <p:cNvSpPr>
            <a:spLocks noGrp="1" noRot="1" noChangeAspect="1" noMove="1" noResize="1" noEditPoints="1" noAdjustHandles="1" noChangeArrowheads="1" noChangeShapeType="1" noTextEdit="1"/>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 name="Rectangle 2"/>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spcBef>
                <a:spcPct val="0"/>
              </a:spcBef>
              <a:spcAft>
                <a:spcPts val="600"/>
              </a:spcAft>
              <a:buClrTx/>
              <a:buSzTx/>
              <a:buFontTx/>
              <a:buNone/>
            </a:pPr>
            <a:br>
              <a:rPr kumimoji="0" lang="en-US" altLang="en-US" b="0" i="0" u="none" strike="noStrike" cap="none" normalizeH="0" baseline="0">
                <a:ln>
                  <a:noFill/>
                </a:ln>
                <a:solidFill>
                  <a:srgbClr val="000000"/>
                </a:solidFill>
                <a:effectLst/>
                <a:latin typeface="Söhne"/>
              </a:rPr>
            </a:br>
            <a:endParaRPr kumimoji="0" lang="en-US" altLang="en-US"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1440"/>
            <a:ext cx="9274002" cy="1838960"/>
          </a:xfrm>
        </p:spPr>
        <p:txBody>
          <a:bodyPr/>
          <a:lstStyle/>
          <a:p>
            <a:r>
              <a:rPr lang="en-IN" dirty="0">
                <a:latin typeface="Aptos ExtraBold" panose="020F0502020204030204" pitchFamily="34" charset="0"/>
              </a:rPr>
              <a:t>RESULT</a:t>
            </a:r>
            <a:endParaRPr lang="en-IN" dirty="0">
              <a:latin typeface="Aptos ExtraBold" panose="020F0502020204030204" pitchFamily="34" charset="0"/>
            </a:endParaRPr>
          </a:p>
        </p:txBody>
      </p:sp>
      <p:sp>
        <p:nvSpPr>
          <p:cNvPr id="3" name="Content Placeholder 2"/>
          <p:cNvSpPr>
            <a:spLocks noGrp="1"/>
          </p:cNvSpPr>
          <p:nvPr>
            <p:ph idx="1"/>
          </p:nvPr>
        </p:nvSpPr>
        <p:spPr>
          <a:xfrm>
            <a:off x="203200" y="1010920"/>
            <a:ext cx="9773920" cy="5527040"/>
          </a:xfrm>
        </p:spPr>
        <p:txBody>
          <a:bodyPr>
            <a:noAutofit/>
          </a:bodyPr>
          <a:lstStyle/>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Reduced Congestion</a:t>
            </a:r>
            <a:r>
              <a:rPr lang="en-US" sz="2000" b="0" i="0" dirty="0">
                <a:solidFill>
                  <a:srgbClr val="0D0D0D"/>
                </a:solidFill>
                <a:effectLst/>
                <a:latin typeface="Times New Roman" panose="02020603050405020304" pitchFamily="18" charset="0"/>
                <a:cs typeface="Times New Roman" panose="02020603050405020304" pitchFamily="18" charset="0"/>
              </a:rPr>
              <a:t>: By accurately predicting traffic patterns and dynamically optimizing transportation systems, we have significantly reduced congestion on key roadways and intersections.</a:t>
            </a:r>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Improved Efficiency</a:t>
            </a:r>
            <a:r>
              <a:rPr lang="en-US" sz="2000" b="0" i="0" dirty="0">
                <a:solidFill>
                  <a:srgbClr val="0D0D0D"/>
                </a:solidFill>
                <a:effectLst/>
                <a:latin typeface="Times New Roman" panose="02020603050405020304" pitchFamily="18" charset="0"/>
                <a:cs typeface="Times New Roman" panose="02020603050405020304" pitchFamily="18" charset="0"/>
              </a:rPr>
              <a:t>: Our optimization strategies have led to smoother traffic flow, shorter travel times, and enhanced overall efficiency in urban transportation networks.</a:t>
            </a:r>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Enhanced Safety</a:t>
            </a:r>
            <a:r>
              <a:rPr lang="en-US" sz="2000" b="0" i="0" dirty="0">
                <a:solidFill>
                  <a:srgbClr val="0D0D0D"/>
                </a:solidFill>
                <a:effectLst/>
                <a:latin typeface="Times New Roman" panose="02020603050405020304" pitchFamily="18" charset="0"/>
                <a:cs typeface="Times New Roman" panose="02020603050405020304" pitchFamily="18" charset="0"/>
              </a:rPr>
              <a:t>: With optimized traffic flow, we have observed a decrease in traffic-related accidents and incidents, contributing to improved road safety for commuters.</a:t>
            </a:r>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Sustainability</a:t>
            </a:r>
            <a:r>
              <a:rPr lang="en-US" sz="2000" b="0" i="0" dirty="0">
                <a:solidFill>
                  <a:srgbClr val="0D0D0D"/>
                </a:solidFill>
                <a:effectLst/>
                <a:latin typeface="Times New Roman" panose="02020603050405020304" pitchFamily="18" charset="0"/>
                <a:cs typeface="Times New Roman" panose="02020603050405020304" pitchFamily="18" charset="0"/>
              </a:rPr>
              <a:t>: Our efforts have promoted sustainable transportation practices by encouraging the use of public transit and alternative modes of transportation, leading to reduced emissions and environmental impact.</a:t>
            </a:r>
            <a:endParaRPr lang="en-US" sz="20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Cost Savings</a:t>
            </a:r>
            <a:r>
              <a:rPr lang="en-US" sz="2000" b="0" i="0" dirty="0">
                <a:solidFill>
                  <a:srgbClr val="0D0D0D"/>
                </a:solidFill>
                <a:effectLst/>
                <a:latin typeface="Times New Roman" panose="02020603050405020304" pitchFamily="18" charset="0"/>
                <a:cs typeface="Times New Roman" panose="02020603050405020304" pitchFamily="18" charset="0"/>
              </a:rPr>
              <a:t>: Through reduced congestion and improved efficiency, our solutions have resulted in cost savings for both individuals and businesses, including lower fuel consumption and reduced vehicle wear and tear.</a:t>
            </a:r>
            <a:endParaRPr lang="en-US" sz="2000" b="0" i="0" dirty="0">
              <a:solidFill>
                <a:srgbClr val="0D0D0D"/>
              </a:solidFill>
              <a:effectLst/>
              <a:latin typeface="Times New Roman" panose="02020603050405020304" pitchFamily="18" charset="0"/>
              <a:cs typeface="Times New Roman" panose="02020603050405020304" pitchFamily="18" charset="0"/>
            </a:endParaRPr>
          </a:p>
          <a:p>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Facet">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4964</Words>
  <Application>WPS Presentation</Application>
  <PresentationFormat>Widescreen</PresentationFormat>
  <Paragraphs>96</Paragraphs>
  <Slides>10</Slides>
  <Notes>0</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10</vt:i4>
      </vt:variant>
    </vt:vector>
  </HeadingPairs>
  <TitlesOfParts>
    <vt:vector size="35" baseType="lpstr">
      <vt:lpstr>Arial</vt:lpstr>
      <vt:lpstr>SimSun</vt:lpstr>
      <vt:lpstr>Wingdings</vt:lpstr>
      <vt:lpstr>Wingdings 3</vt:lpstr>
      <vt:lpstr>Arial</vt:lpstr>
      <vt:lpstr>Aptos ExtraBold</vt:lpstr>
      <vt:lpstr>Calibri</vt:lpstr>
      <vt:lpstr>Amasis MT Pro Black</vt:lpstr>
      <vt:lpstr>Times New Roman</vt:lpstr>
      <vt:lpstr>Söhne</vt:lpstr>
      <vt:lpstr>Bold</vt:lpstr>
      <vt:lpstr>Trebuchet MS</vt:lpstr>
      <vt:lpstr>Microsoft YaHei</vt:lpstr>
      <vt:lpstr>Arial Unicode MS</vt:lpstr>
      <vt:lpstr>AMGDT</vt:lpstr>
      <vt:lpstr>Arial Rounded MT Bold</vt:lpstr>
      <vt:lpstr>Agency FB</vt:lpstr>
      <vt:lpstr>Adobe Ming Std L</vt:lpstr>
      <vt:lpstr>Adobe Myungjo Std M</vt:lpstr>
      <vt:lpstr>Adobe Pi Std</vt:lpstr>
      <vt:lpstr>Arial Black</vt:lpstr>
      <vt:lpstr>Arial Narrow</vt:lpstr>
      <vt:lpstr>AmdtSymbols</vt:lpstr>
      <vt:lpstr>Bahnschrift SemiCondensed</vt:lpstr>
      <vt:lpstr>Facet</vt:lpstr>
      <vt:lpstr>NAME:M.VAISHNAVI </vt:lpstr>
      <vt:lpstr>PROJECT TITLE </vt:lpstr>
      <vt:lpstr>AGENDA</vt:lpstr>
      <vt:lpstr>PROJECT OVERVIEW</vt:lpstr>
      <vt:lpstr>WHO ARE THE END USERS?</vt:lpstr>
      <vt:lpstr>YOUR SOLUTION AND ITS VALUE PROPOSITION</vt:lpstr>
      <vt:lpstr>THE WOW IN YOUR SOLUTION</vt:lpstr>
      <vt:lpstr>MODELING</vt:lpstr>
      <vt:lpstr>RESULT</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NAME:M.VAISHNAVI </dc:title>
  <dc:creator>sanjaykumar M</dc:creator>
  <cp:lastModifiedBy>DHARAN</cp:lastModifiedBy>
  <cp:revision>5</cp:revision>
  <dcterms:created xsi:type="dcterms:W3CDTF">2024-03-31T06:22:00Z</dcterms:created>
  <dcterms:modified xsi:type="dcterms:W3CDTF">2024-04-01T16:18:31Z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6A7514E403F04C53B4F507B8F65AE770_13</vt:lpwstr>
  </property>
  <property fmtid="{D5CDD505-2E9C-101B-9397-08002B2CF9AE}" pid="3" name="KSOProductBuildVer">
    <vt:lpwstr>1033-12.2.0.13489</vt:lpwstr>
  </property>
</Properties>
</file>

<file path=docProps/thumbnail.jpeg>
</file>